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6"/>
  </p:notesMasterIdLst>
  <p:sldIdLst>
    <p:sldId id="256" r:id="rId3"/>
    <p:sldId id="284" r:id="rId4"/>
    <p:sldId id="322" r:id="rId5"/>
    <p:sldId id="310" r:id="rId6"/>
    <p:sldId id="311" r:id="rId7"/>
    <p:sldId id="323" r:id="rId8"/>
    <p:sldId id="312" r:id="rId9"/>
    <p:sldId id="324" r:id="rId10"/>
    <p:sldId id="314" r:id="rId11"/>
    <p:sldId id="261" r:id="rId12"/>
    <p:sldId id="303" r:id="rId13"/>
    <p:sldId id="319" r:id="rId14"/>
    <p:sldId id="320" r:id="rId15"/>
  </p:sldIdLst>
  <p:sldSz cx="9144000" cy="5143500" type="screen16x9"/>
  <p:notesSz cx="6858000" cy="9144000"/>
  <p:embeddedFontLst>
    <p:embeddedFont>
      <p:font typeface="Lobster" panose="00000500000000000000" pitchFamily="2" charset="-52"/>
      <p:regular r:id="rId17"/>
    </p:embeddedFont>
    <p:embeddedFont>
      <p:font typeface="Montserrat" pitchFamily="2" charset="-52"/>
      <p:regular r:id="rId18"/>
      <p:bold r:id="rId19"/>
      <p:italic r:id="rId20"/>
      <p:boldItalic r:id="rId21"/>
    </p:embeddedFont>
    <p:embeddedFont>
      <p:font typeface="Pixel Times" panose="00000400000000000000" pitchFamily="2" charset="0"/>
      <p:regular r:id="rId22"/>
    </p:embeddedFont>
    <p:embeddedFont>
      <p:font typeface="Press Start 2P" panose="02000503000000000000" pitchFamily="1" charset="0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VT323" panose="00000509000000000000" pitchFamily="49" charset="0"/>
      <p:regular r:id="rId28"/>
    </p:embeddedFont>
    <p:embeddedFont>
      <p:font typeface="VTKS Bandana" panose="02000000000000000000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FB0C740-0072-446B-AB6F-450747451523}">
          <p14:sldIdLst>
            <p14:sldId id="256"/>
            <p14:sldId id="284"/>
            <p14:sldId id="322"/>
            <p14:sldId id="310"/>
            <p14:sldId id="311"/>
            <p14:sldId id="323"/>
            <p14:sldId id="312"/>
            <p14:sldId id="324"/>
            <p14:sldId id="314"/>
            <p14:sldId id="261"/>
            <p14:sldId id="303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A88"/>
    <a:srgbClr val="5B805B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A791D-CCEC-42C3-9862-4D12E14AB5C6}">
  <a:tblStyle styleId="{631A791D-CCEC-42C3-9862-4D12E14AB5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530745b07e_2_1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530745b07e_2_1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119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25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4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1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5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2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3bd6ff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3bd6ff0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66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78550" y="258300"/>
            <a:ext cx="8586900" cy="4626900"/>
            <a:chOff x="278550" y="258300"/>
            <a:chExt cx="8586900" cy="4626900"/>
          </a:xfrm>
        </p:grpSpPr>
        <p:sp>
          <p:nvSpPr>
            <p:cNvPr id="10" name="Google Shape;10;p2"/>
            <p:cNvSpPr/>
            <p:nvPr/>
          </p:nvSpPr>
          <p:spPr>
            <a:xfrm>
              <a:off x="278550" y="258300"/>
              <a:ext cx="8586900" cy="4626900"/>
            </a:xfrm>
            <a:prstGeom prst="roundRect">
              <a:avLst>
                <a:gd name="adj" fmla="val 18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8550" y="258300"/>
              <a:ext cx="8586900" cy="442800"/>
            </a:xfrm>
            <a:prstGeom prst="round2SameRect">
              <a:avLst>
                <a:gd name="adj1" fmla="val 10075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5229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401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573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228500" y="1459350"/>
            <a:ext cx="6687000" cy="1905900"/>
          </a:xfrm>
          <a:prstGeom prst="rect">
            <a:avLst/>
          </a:prstGeom>
          <a:solidFill>
            <a:srgbClr val="BDD91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dk2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228500" y="3365250"/>
            <a:ext cx="6687000" cy="38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278550" y="258300"/>
            <a:ext cx="8586900" cy="4626900"/>
            <a:chOff x="278550" y="258300"/>
            <a:chExt cx="8586900" cy="4626900"/>
          </a:xfrm>
        </p:grpSpPr>
        <p:sp>
          <p:nvSpPr>
            <p:cNvPr id="124" name="Google Shape;124;p15"/>
            <p:cNvSpPr/>
            <p:nvPr/>
          </p:nvSpPr>
          <p:spPr>
            <a:xfrm>
              <a:off x="278550" y="258300"/>
              <a:ext cx="8586900" cy="4626900"/>
            </a:xfrm>
            <a:prstGeom prst="roundRect">
              <a:avLst>
                <a:gd name="adj" fmla="val 18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78550" y="258300"/>
              <a:ext cx="8586900" cy="442800"/>
            </a:xfrm>
            <a:prstGeom prst="round2SameRect">
              <a:avLst>
                <a:gd name="adj1" fmla="val 10075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85229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2401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9573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621100" y="507025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3452900" y="2749538"/>
            <a:ext cx="2238300" cy="5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2"/>
          </p:nvPr>
        </p:nvSpPr>
        <p:spPr>
          <a:xfrm>
            <a:off x="3452875" y="31001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3"/>
          </p:nvPr>
        </p:nvSpPr>
        <p:spPr>
          <a:xfrm>
            <a:off x="1034238" y="2749538"/>
            <a:ext cx="2238300" cy="5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4"/>
          </p:nvPr>
        </p:nvSpPr>
        <p:spPr>
          <a:xfrm>
            <a:off x="1034238" y="31001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5"/>
          </p:nvPr>
        </p:nvSpPr>
        <p:spPr>
          <a:xfrm>
            <a:off x="5871625" y="2749538"/>
            <a:ext cx="2238300" cy="5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4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6"/>
          </p:nvPr>
        </p:nvSpPr>
        <p:spPr>
          <a:xfrm>
            <a:off x="5871600" y="3100175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3"/>
          <p:cNvGrpSpPr/>
          <p:nvPr/>
        </p:nvGrpSpPr>
        <p:grpSpPr>
          <a:xfrm>
            <a:off x="278550" y="258300"/>
            <a:ext cx="8586900" cy="4626900"/>
            <a:chOff x="278550" y="258300"/>
            <a:chExt cx="8586900" cy="4626900"/>
          </a:xfrm>
        </p:grpSpPr>
        <p:sp>
          <p:nvSpPr>
            <p:cNvPr id="226" name="Google Shape;226;p23"/>
            <p:cNvSpPr/>
            <p:nvPr/>
          </p:nvSpPr>
          <p:spPr>
            <a:xfrm>
              <a:off x="278550" y="258300"/>
              <a:ext cx="8586900" cy="4626900"/>
            </a:xfrm>
            <a:prstGeom prst="roundRect">
              <a:avLst>
                <a:gd name="adj" fmla="val 18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78550" y="258300"/>
              <a:ext cx="8586900" cy="442800"/>
            </a:xfrm>
            <a:prstGeom prst="round2SameRect">
              <a:avLst>
                <a:gd name="adj1" fmla="val 10075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85229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82401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79573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4"/>
          <p:cNvGrpSpPr/>
          <p:nvPr/>
        </p:nvGrpSpPr>
        <p:grpSpPr>
          <a:xfrm>
            <a:off x="2122627" y="1251953"/>
            <a:ext cx="4898826" cy="2639646"/>
            <a:chOff x="278550" y="258300"/>
            <a:chExt cx="8586900" cy="4626900"/>
          </a:xfrm>
        </p:grpSpPr>
        <p:sp>
          <p:nvSpPr>
            <p:cNvPr id="233" name="Google Shape;233;p24"/>
            <p:cNvSpPr/>
            <p:nvPr/>
          </p:nvSpPr>
          <p:spPr>
            <a:xfrm>
              <a:off x="278550" y="258300"/>
              <a:ext cx="8586900" cy="4626900"/>
            </a:xfrm>
            <a:prstGeom prst="roundRect">
              <a:avLst>
                <a:gd name="adj" fmla="val 18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278550" y="258300"/>
              <a:ext cx="8586900" cy="442800"/>
            </a:xfrm>
            <a:prstGeom prst="round2SameRect">
              <a:avLst>
                <a:gd name="adj1" fmla="val 10075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85229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82401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7957300" y="438175"/>
              <a:ext cx="144000" cy="14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507025"/>
            <a:ext cx="7901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VT323"/>
              <a:buNone/>
              <a:defRPr sz="4600">
                <a:solidFill>
                  <a:schemeClr val="dk1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1228500" y="1459350"/>
            <a:ext cx="6687000" cy="19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T323" panose="00000509000000000000" charset="0"/>
                <a:ea typeface="PMingLiU-ExtB" panose="02020500000000000000" pitchFamily="18" charset="-120"/>
              </a:rPr>
              <a:t> ARKANOID</a:t>
            </a:r>
            <a:endParaRPr dirty="0">
              <a:latin typeface="VTKS Bandana" panose="02000000000000000000" pitchFamily="2" charset="0"/>
              <a:ea typeface="PMingLiU-ExtB" panose="02020500000000000000" pitchFamily="18" charset="-120"/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"/>
          </p:nvPr>
        </p:nvSpPr>
        <p:spPr>
          <a:xfrm>
            <a:off x="1228500" y="3365250"/>
            <a:ext cx="6687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ixel Times" panose="00000400000000000000" pitchFamily="2" charset="0"/>
              </a:rPr>
              <a:t>Проект Егорова Аркадия. Яндекс Лицей 2022</a:t>
            </a:r>
            <a:endParaRPr dirty="0">
              <a:latin typeface="Pixel Times" panose="00000400000000000000" pitchFamily="2" charset="0"/>
            </a:endParaRPr>
          </a:p>
        </p:txBody>
      </p:sp>
      <p:grpSp>
        <p:nvGrpSpPr>
          <p:cNvPr id="250" name="Google Shape;250;p28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251" name="Google Shape;251;p28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28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253" name="Google Shape;253;p28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28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256" name="Google Shape;256;p28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" name="Google Shape;258;p28"/>
          <p:cNvSpPr/>
          <p:nvPr/>
        </p:nvSpPr>
        <p:spPr>
          <a:xfrm>
            <a:off x="8567350" y="141507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110128-9846-49F4-B7E2-E1FBE2F4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ess Start 2P" panose="02000503000000000000" pitchFamily="1" charset="0"/>
              </a:rPr>
              <a:t>class Brick</a:t>
            </a:r>
            <a:endParaRPr lang="ru-RU" dirty="0">
              <a:latin typeface="Press Start 2P" panose="02000503000000000000" pitchFamily="1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3C674-E6B7-44A3-9EAD-68EF35EA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0" y="1942832"/>
            <a:ext cx="1886755" cy="6289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8A6925-B248-40AD-BD44-F6F9FFDE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80" y="1942832"/>
            <a:ext cx="1886755" cy="6289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BD0FFF-1531-4F75-B4A9-247275E9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855" y="1949142"/>
            <a:ext cx="1867825" cy="6226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DEA564-76DA-4E53-9D4A-8CF747A56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435" y="1949142"/>
            <a:ext cx="1867825" cy="6226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9ED47F-17EB-44A1-BAAE-408929896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435" y="2571750"/>
            <a:ext cx="1867825" cy="62260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65B4E9F-1AD9-4A21-B075-EAE67DD31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433" y="3194358"/>
            <a:ext cx="1867827" cy="62260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6FBDF5-3D46-4748-8A00-CCA2BAA39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434" y="3807116"/>
            <a:ext cx="1867826" cy="6226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DA6A7C6-E429-44C7-A2A2-074BF1D64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856" y="2578539"/>
            <a:ext cx="1867823" cy="62260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E594F92-906C-429A-9C6D-59FBFCE3F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4242" y="2571749"/>
            <a:ext cx="1888191" cy="62939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E57DC2F-7E25-4EE4-9922-A428EC738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4240" y="3207935"/>
            <a:ext cx="1888191" cy="6293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9CF428-2E67-4DB6-8D87-9D058F587527}"/>
              </a:ext>
            </a:extLst>
          </p:cNvPr>
          <p:cNvSpPr txBox="1"/>
          <p:nvPr/>
        </p:nvSpPr>
        <p:spPr>
          <a:xfrm>
            <a:off x="914399" y="3947375"/>
            <a:ext cx="316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tx1"/>
                </a:solidFill>
                <a:latin typeface="Lobster" panose="00000500000000000000" pitchFamily="2" charset="-52"/>
              </a:rPr>
              <a:t>ломаеться</a:t>
            </a:r>
            <a:endParaRPr lang="ru-RU" sz="2800" dirty="0">
              <a:solidFill>
                <a:schemeClr val="tx1"/>
              </a:solidFill>
              <a:latin typeface="Lobster" panose="00000500000000000000" pitchFamily="2" charset="-5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6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676186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УРОВНИ СЛОЖНОСТИ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FA34F8-51B1-4952-8040-3F81B9299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57" y="2216982"/>
            <a:ext cx="2149586" cy="2365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6751C5-9FE6-4CC0-A7BE-8B6A896F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747" y="2203444"/>
            <a:ext cx="1819630" cy="2001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2D4829-A0AF-4417-A6A0-ABCBFFB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81" y="2281187"/>
            <a:ext cx="1678306" cy="1846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8E89C-BC07-4C10-9E1D-F28B0D6D206F}"/>
              </a:ext>
            </a:extLst>
          </p:cNvPr>
          <p:cNvSpPr txBox="1"/>
          <p:nvPr/>
        </p:nvSpPr>
        <p:spPr>
          <a:xfrm>
            <a:off x="830634" y="1757967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x0.75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D511-B368-4D55-BB17-2DC3AFF98D8A}"/>
              </a:ext>
            </a:extLst>
          </p:cNvPr>
          <p:cNvSpPr txBox="1"/>
          <p:nvPr/>
        </p:nvSpPr>
        <p:spPr>
          <a:xfrm>
            <a:off x="4188329" y="175796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x1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EA435-F368-4DCF-AFBE-2E7FEAA38377}"/>
              </a:ext>
            </a:extLst>
          </p:cNvPr>
          <p:cNvSpPr txBox="1"/>
          <p:nvPr/>
        </p:nvSpPr>
        <p:spPr>
          <a:xfrm>
            <a:off x="7185973" y="1757967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x1.5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41C90-B466-4C14-8787-6740FF50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66706"/>
            <a:ext cx="8763000" cy="862465"/>
          </a:xfrm>
        </p:spPr>
        <p:txBody>
          <a:bodyPr/>
          <a:lstStyle/>
          <a:p>
            <a:r>
              <a:rPr lang="ru-RU" dirty="0">
                <a:latin typeface="Press Start 2P" panose="02000503000000000000" pitchFamily="1" charset="0"/>
              </a:rPr>
              <a:t>выводы по работе, возможности для доработки и развития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8415D-317A-4A3B-A3E6-04366A68AFAD}"/>
              </a:ext>
            </a:extLst>
          </p:cNvPr>
          <p:cNvSpPr txBox="1"/>
          <p:nvPr/>
        </p:nvSpPr>
        <p:spPr>
          <a:xfrm>
            <a:off x="735330" y="1943100"/>
            <a:ext cx="7475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ess Start 2P" panose="02000503000000000000" pitchFamily="1" charset="0"/>
              </a:rPr>
              <a:t>В проекте написана основа игрового процесса.</a:t>
            </a:r>
          </a:p>
          <a:p>
            <a:r>
              <a:rPr lang="ru-RU" dirty="0">
                <a:solidFill>
                  <a:schemeClr val="bg1"/>
                </a:solidFill>
                <a:latin typeface="Press Start 2P" panose="02000503000000000000" pitchFamily="1" charset="0"/>
              </a:rPr>
              <a:t>Пока, что в игрек всего 5 уровней, в проекте помимо большего его количества можно создать редактор уровней</a:t>
            </a:r>
          </a:p>
          <a:p>
            <a:r>
              <a:rPr lang="ru-RU" dirty="0">
                <a:solidFill>
                  <a:schemeClr val="bg1"/>
                </a:solidFill>
                <a:latin typeface="Press Start 2P" panose="02000503000000000000" pitchFamily="1" charset="0"/>
              </a:rPr>
              <a:t>Можно добавить бонусы</a:t>
            </a:r>
          </a:p>
        </p:txBody>
      </p:sp>
    </p:spTree>
    <p:extLst>
      <p:ext uri="{BB962C8B-B14F-4D97-AF65-F5344CB8AC3E}">
        <p14:creationId xmlns:p14="http://schemas.microsoft.com/office/powerpoint/2010/main" val="91855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A48D2-4951-4F8E-A8C7-A388D50F5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500" y="1221606"/>
            <a:ext cx="6687000" cy="1905900"/>
          </a:xfrm>
        </p:spPr>
        <p:txBody>
          <a:bodyPr/>
          <a:lstStyle/>
          <a:p>
            <a:r>
              <a:rPr lang="ru-RU" dirty="0">
                <a:latin typeface="Pixel Times" panose="00000400000000000000" pitchFamily="2" charset="0"/>
              </a:rPr>
              <a:t>Спасибо за внимание</a:t>
            </a:r>
          </a:p>
        </p:txBody>
      </p:sp>
      <p:pic>
        <p:nvPicPr>
          <p:cNvPr id="2050" name="Picture 2" descr="Heavy Time To Dance Conga Tf2 Sticker - Heavy Time To Dance Conga Tf2 Stickers">
            <a:extLst>
              <a:ext uri="{FF2B5EF4-FFF2-40B4-BE49-F238E27FC236}">
                <a16:creationId xmlns:a16="http://schemas.microsoft.com/office/drawing/2014/main" id="{C500299A-C4F6-46CB-9A0C-D38C88DAA2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31" y="2174556"/>
            <a:ext cx="2192196" cy="26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8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20988E-6 L -1.31476 0.017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47" y="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6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6195652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ARKANOID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7" name="Google Shape;1237;p56"/>
          <p:cNvSpPr txBox="1"/>
          <p:nvPr/>
        </p:nvSpPr>
        <p:spPr>
          <a:xfrm>
            <a:off x="452683" y="1123931"/>
            <a:ext cx="4251678" cy="378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ru-RU" sz="1800" dirty="0" err="1">
                <a:solidFill>
                  <a:srgbClr val="FFFFFF"/>
                </a:solidFill>
              </a:rPr>
              <a:t>Arkanoid</a:t>
            </a:r>
            <a:r>
              <a:rPr lang="ru-RU" sz="1800" dirty="0">
                <a:solidFill>
                  <a:srgbClr val="FFFFFF"/>
                </a:solidFill>
              </a:rPr>
              <a:t> — классическая аркадная игра в бородатых восьмидесятых.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</a:rPr>
              <a:t>Задача проекта – воссоздать геймплей аркады на языке </a:t>
            </a:r>
            <a:r>
              <a:rPr lang="en-US" sz="1800" dirty="0">
                <a:solidFill>
                  <a:srgbClr val="FFFFFF"/>
                </a:solidFill>
              </a:rPr>
              <a:t>python</a:t>
            </a:r>
            <a:endParaRPr lang="ru-RU"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ru-RU"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ru-RU"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</a:rPr>
              <a:t>Суть крайне простая: есть платформа, мячик и кирпичики.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</a:rPr>
              <a:t>Платформа отбивает мячик, мячик ломает кирпичики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725964-E044-4591-B329-685898F451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1011" y="2510747"/>
            <a:ext cx="371904" cy="3719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DA7A2A-CA03-4DED-B296-A19BCDA7DDF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 rot="1307386">
            <a:off x="6301431" y="1710539"/>
            <a:ext cx="2048351" cy="6827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E8FF4C-F020-40DD-8AF3-D6230C8D8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5673">
            <a:off x="4258751" y="2720200"/>
            <a:ext cx="3200547" cy="27031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E15259-5E2D-453C-8374-5B9214904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727" y="2415323"/>
            <a:ext cx="371904" cy="3719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A3A6CF-6F95-49E2-A8ED-AB8BCD90D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07386">
            <a:off x="6298731" y="1499718"/>
            <a:ext cx="1945088" cy="648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ixel Times" panose="00000400000000000000" pitchFamily="2" charset="0"/>
              </a:rPr>
              <a:t>Структура программы</a:t>
            </a:r>
            <a:endParaRPr dirty="0">
              <a:latin typeface="Pixel Times" panose="00000400000000000000" pitchFamily="2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EA14B3F-E0BE-4CDD-9A7C-92A3629270C2}"/>
              </a:ext>
            </a:extLst>
          </p:cNvPr>
          <p:cNvSpPr/>
          <p:nvPr/>
        </p:nvSpPr>
        <p:spPr>
          <a:xfrm>
            <a:off x="3337775" y="1662325"/>
            <a:ext cx="1320800" cy="3190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57759AC-2832-4D1D-B6DF-66C922503A9B}"/>
              </a:ext>
            </a:extLst>
          </p:cNvPr>
          <p:cNvSpPr/>
          <p:nvPr/>
        </p:nvSpPr>
        <p:spPr>
          <a:xfrm>
            <a:off x="2249720" y="2339309"/>
            <a:ext cx="1320800" cy="3190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25982A-9B99-43CB-83B8-26E5EF3FB8CA}"/>
              </a:ext>
            </a:extLst>
          </p:cNvPr>
          <p:cNvSpPr/>
          <p:nvPr/>
        </p:nvSpPr>
        <p:spPr>
          <a:xfrm>
            <a:off x="4658575" y="2343763"/>
            <a:ext cx="1320800" cy="3190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13D7FFD-76B4-4866-9B51-A322FB04442C}"/>
              </a:ext>
            </a:extLst>
          </p:cNvPr>
          <p:cNvSpPr/>
          <p:nvPr/>
        </p:nvSpPr>
        <p:spPr>
          <a:xfrm>
            <a:off x="1346616" y="3711806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Ball</a:t>
            </a:r>
            <a:endParaRPr lang="ru-RU" sz="1200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5CCA92F8-CC81-4474-9F24-2BB18FD030C6}"/>
              </a:ext>
            </a:extLst>
          </p:cNvPr>
          <p:cNvSpPr/>
          <p:nvPr/>
        </p:nvSpPr>
        <p:spPr>
          <a:xfrm>
            <a:off x="4507860" y="3681825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 Platform</a:t>
            </a:r>
            <a:endParaRPr lang="ru-RU" sz="11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E200AC-D88A-4D11-A003-0CE7004F6E09}"/>
              </a:ext>
            </a:extLst>
          </p:cNvPr>
          <p:cNvSpPr/>
          <p:nvPr/>
        </p:nvSpPr>
        <p:spPr>
          <a:xfrm>
            <a:off x="6652159" y="1658300"/>
            <a:ext cx="1320800" cy="3190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2BF1911-3864-4EB2-9109-FD997090D31C}"/>
              </a:ext>
            </a:extLst>
          </p:cNvPr>
          <p:cNvSpPr/>
          <p:nvPr/>
        </p:nvSpPr>
        <p:spPr>
          <a:xfrm>
            <a:off x="4527035" y="3043789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 Border</a:t>
            </a:r>
            <a:endParaRPr lang="ru-RU" sz="1100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56341B55-5795-4DDE-8B38-E2737EFF963B}"/>
              </a:ext>
            </a:extLst>
          </p:cNvPr>
          <p:cNvSpPr/>
          <p:nvPr/>
        </p:nvSpPr>
        <p:spPr>
          <a:xfrm>
            <a:off x="2876111" y="3330923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 Brick</a:t>
            </a:r>
            <a:endParaRPr lang="ru-RU" sz="1100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311F65FA-5D77-4A8E-A358-0A3E10408F00}"/>
              </a:ext>
            </a:extLst>
          </p:cNvPr>
          <p:cNvSpPr/>
          <p:nvPr/>
        </p:nvSpPr>
        <p:spPr>
          <a:xfrm>
            <a:off x="1292042" y="4454611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Green</a:t>
            </a:r>
            <a:endParaRPr lang="ru-RU" sz="1200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8AEC640C-D2FA-4B2B-912B-A57C1AC9A179}"/>
              </a:ext>
            </a:extLst>
          </p:cNvPr>
          <p:cNvSpPr/>
          <p:nvPr/>
        </p:nvSpPr>
        <p:spPr>
          <a:xfrm>
            <a:off x="2869537" y="4451145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Brown</a:t>
            </a:r>
            <a:endParaRPr lang="ru-RU" sz="1200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48EA540B-1A07-4970-BE78-277A042F5F64}"/>
              </a:ext>
            </a:extLst>
          </p:cNvPr>
          <p:cNvSpPr/>
          <p:nvPr/>
        </p:nvSpPr>
        <p:spPr>
          <a:xfrm>
            <a:off x="4468835" y="4437857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Purple</a:t>
            </a:r>
            <a:endParaRPr lang="ru-RU" sz="1200" dirty="0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3F705C18-330A-4134-BE3D-4EB67C9D8278}"/>
              </a:ext>
            </a:extLst>
          </p:cNvPr>
          <p:cNvSpPr/>
          <p:nvPr/>
        </p:nvSpPr>
        <p:spPr>
          <a:xfrm>
            <a:off x="1341484" y="3046170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</a:t>
            </a:r>
            <a:r>
              <a:rPr lang="en-US" sz="1200" dirty="0" err="1"/>
              <a:t>Gui</a:t>
            </a:r>
            <a:endParaRPr lang="ru-RU" sz="1200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85012EC-B815-4707-B5AB-F1703A95031E}"/>
              </a:ext>
            </a:extLst>
          </p:cNvPr>
          <p:cNvSpPr/>
          <p:nvPr/>
        </p:nvSpPr>
        <p:spPr>
          <a:xfrm>
            <a:off x="6652159" y="2339309"/>
            <a:ext cx="1320800" cy="31901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 Button</a:t>
            </a:r>
            <a:endParaRPr lang="ru-RU" sz="12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4E7BB31-5F9E-44B4-8E91-DF8600AFF43E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2910120" y="1981343"/>
            <a:ext cx="1088055" cy="3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18DB521-AD11-4C96-AC8C-40E92B4F096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3998175" y="1981343"/>
            <a:ext cx="1320800" cy="36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0620D0B-26F6-4C8F-9EEC-C5232FCFDCD2}"/>
              </a:ext>
            </a:extLst>
          </p:cNvPr>
          <p:cNvCxnSpPr>
            <a:cxnSpLocks/>
            <a:stCxn id="41" idx="2"/>
            <a:endCxn id="18" idx="3"/>
          </p:cNvCxnSpPr>
          <p:nvPr/>
        </p:nvCxnSpPr>
        <p:spPr>
          <a:xfrm flipH="1">
            <a:off x="5979375" y="2498818"/>
            <a:ext cx="672784" cy="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4B23F0F9-E38B-4FF1-BE07-F72D6DF673B2}"/>
              </a:ext>
            </a:extLst>
          </p:cNvPr>
          <p:cNvCxnSpPr>
            <a:stCxn id="17" idx="2"/>
            <a:endCxn id="7" idx="0"/>
          </p:cNvCxnSpPr>
          <p:nvPr/>
        </p:nvCxnSpPr>
        <p:spPr>
          <a:xfrm flipH="1">
            <a:off x="2007016" y="2658327"/>
            <a:ext cx="903104" cy="1053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C23EC21C-C7CC-43FF-BB3E-A374DD18E475}"/>
              </a:ext>
            </a:extLst>
          </p:cNvPr>
          <p:cNvCxnSpPr>
            <a:stCxn id="17" idx="2"/>
            <a:endCxn id="23" idx="0"/>
          </p:cNvCxnSpPr>
          <p:nvPr/>
        </p:nvCxnSpPr>
        <p:spPr>
          <a:xfrm>
            <a:off x="2910120" y="2658327"/>
            <a:ext cx="2258140" cy="102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EB14FF5A-0D97-456A-8904-5F628DDC383D}"/>
              </a:ext>
            </a:extLst>
          </p:cNvPr>
          <p:cNvCxnSpPr>
            <a:stCxn id="17" idx="2"/>
            <a:endCxn id="35" idx="0"/>
          </p:cNvCxnSpPr>
          <p:nvPr/>
        </p:nvCxnSpPr>
        <p:spPr>
          <a:xfrm>
            <a:off x="2910120" y="2658327"/>
            <a:ext cx="2277315" cy="38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8889BD36-790F-4F79-A288-7B7CD4AED901}"/>
              </a:ext>
            </a:extLst>
          </p:cNvPr>
          <p:cNvCxnSpPr>
            <a:stCxn id="17" idx="2"/>
            <a:endCxn id="40" idx="0"/>
          </p:cNvCxnSpPr>
          <p:nvPr/>
        </p:nvCxnSpPr>
        <p:spPr>
          <a:xfrm flipH="1">
            <a:off x="2001884" y="2658327"/>
            <a:ext cx="908236" cy="387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21ABFA51-201D-4CC7-9215-A16960880871}"/>
              </a:ext>
            </a:extLst>
          </p:cNvPr>
          <p:cNvCxnSpPr>
            <a:stCxn id="17" idx="2"/>
            <a:endCxn id="36" idx="0"/>
          </p:cNvCxnSpPr>
          <p:nvPr/>
        </p:nvCxnSpPr>
        <p:spPr>
          <a:xfrm>
            <a:off x="2910120" y="2658327"/>
            <a:ext cx="626391" cy="67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AB19947-AE0B-4593-91DC-9EA169F93419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 flipH="1">
            <a:off x="1952442" y="3649941"/>
            <a:ext cx="1584069" cy="8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A6D7C7EE-42A4-4D72-804D-BB6731C9B516}"/>
              </a:ext>
            </a:extLst>
          </p:cNvPr>
          <p:cNvCxnSpPr>
            <a:stCxn id="36" idx="4"/>
            <a:endCxn id="38" idx="0"/>
          </p:cNvCxnSpPr>
          <p:nvPr/>
        </p:nvCxnSpPr>
        <p:spPr>
          <a:xfrm flipH="1">
            <a:off x="3529937" y="3649941"/>
            <a:ext cx="6574" cy="80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7F3880D-354D-477B-B609-241437327B38}"/>
              </a:ext>
            </a:extLst>
          </p:cNvPr>
          <p:cNvCxnSpPr>
            <a:stCxn id="36" idx="4"/>
            <a:endCxn id="39" idx="0"/>
          </p:cNvCxnSpPr>
          <p:nvPr/>
        </p:nvCxnSpPr>
        <p:spPr>
          <a:xfrm>
            <a:off x="3536511" y="3649941"/>
            <a:ext cx="1592724" cy="78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FBE1DA7D-0296-4A46-ACA1-E25FAB95CF5C}"/>
              </a:ext>
            </a:extLst>
          </p:cNvPr>
          <p:cNvCxnSpPr>
            <a:stCxn id="24" idx="2"/>
            <a:endCxn id="41" idx="0"/>
          </p:cNvCxnSpPr>
          <p:nvPr/>
        </p:nvCxnSpPr>
        <p:spPr>
          <a:xfrm>
            <a:off x="7312559" y="1977318"/>
            <a:ext cx="0" cy="36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Прямая со стрелкой 347">
            <a:extLst>
              <a:ext uri="{FF2B5EF4-FFF2-40B4-BE49-F238E27FC236}">
                <a16:creationId xmlns:a16="http://schemas.microsoft.com/office/drawing/2014/main" id="{E4DF6293-6994-4C19-9F22-2623DEEBE90D}"/>
              </a:ext>
            </a:extLst>
          </p:cNvPr>
          <p:cNvCxnSpPr>
            <a:stCxn id="18" idx="1"/>
            <a:endCxn id="17" idx="3"/>
          </p:cNvCxnSpPr>
          <p:nvPr/>
        </p:nvCxnSpPr>
        <p:spPr>
          <a:xfrm flipH="1" flipV="1">
            <a:off x="3570520" y="2498818"/>
            <a:ext cx="1088055" cy="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3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Press Start 2P" panose="02000503000000000000" pitchFamily="1" charset="0"/>
              </a:rPr>
              <a:t>Самые неинтересные</a:t>
            </a:r>
            <a:endParaRPr sz="3200" dirty="0">
              <a:latin typeface="Press Start 2P" panose="02000503000000000000" pitchFamily="1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C7733-8099-4328-959A-AC5B24C18AE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25304" y="1709425"/>
            <a:ext cx="6749514" cy="2866450"/>
          </a:xfrm>
        </p:spPr>
        <p:txBody>
          <a:bodyPr/>
          <a:lstStyle/>
          <a:p>
            <a:pPr algn="l"/>
            <a:r>
              <a:rPr lang="en-US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Button – </a:t>
            </a:r>
            <a:r>
              <a:rPr lang="ru-RU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модуль с классом кнопки (чтобы нажимать)</a:t>
            </a:r>
          </a:p>
          <a:p>
            <a:pPr algn="l"/>
            <a:r>
              <a:rPr lang="en-US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Tools – </a:t>
            </a:r>
            <a:r>
              <a:rPr lang="ru-RU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набор вспомогательных функций, не относящихся к игровым объектам</a:t>
            </a:r>
            <a:endParaRPr lang="en-US" sz="2000" dirty="0">
              <a:latin typeface="Press Start 2P" panose="02000503000000000000" pitchFamily="1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Border – </a:t>
            </a:r>
            <a:r>
              <a:rPr lang="ru-RU" sz="2000" dirty="0">
                <a:latin typeface="Press Start 2P" panose="02000503000000000000" pitchFamily="1" charset="0"/>
                <a:ea typeface="Tahoma" panose="020B0604030504040204" pitchFamily="34" charset="0"/>
                <a:cs typeface="Tahoma" panose="020B0604030504040204" pitchFamily="34" charset="0"/>
              </a:rPr>
              <a:t>граница экрана</a:t>
            </a:r>
          </a:p>
        </p:txBody>
      </p:sp>
    </p:spTree>
    <p:extLst>
      <p:ext uri="{BB962C8B-B14F-4D97-AF65-F5344CB8AC3E}">
        <p14:creationId xmlns:p14="http://schemas.microsoft.com/office/powerpoint/2010/main" val="81997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ess Start 2P" panose="02000503000000000000" pitchFamily="1" charset="0"/>
              </a:rPr>
              <a:t>Menu</a:t>
            </a:r>
            <a:endParaRPr dirty="0">
              <a:latin typeface="Press Start 2P" panose="02000503000000000000" pitchFamily="1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C7733-8099-4328-959A-AC5B24C18AE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5909" y="1298974"/>
            <a:ext cx="3850395" cy="2815825"/>
          </a:xfrm>
        </p:spPr>
        <p:txBody>
          <a:bodyPr/>
          <a:lstStyle/>
          <a:p>
            <a:pPr algn="l"/>
            <a:r>
              <a:rPr lang="en-US" sz="2000" dirty="0">
                <a:latin typeface="Press Start 2P" panose="02000503000000000000" pitchFamily="1" charset="0"/>
              </a:rPr>
              <a:t>	</a:t>
            </a:r>
            <a:r>
              <a:rPr lang="ru-RU" sz="2000" dirty="0">
                <a:latin typeface="Press Start 2P" panose="02000503000000000000" pitchFamily="1" charset="0"/>
              </a:rPr>
              <a:t>Основной</a:t>
            </a:r>
            <a:r>
              <a:rPr lang="en-US" sz="2000" dirty="0">
                <a:latin typeface="Press Start 2P" panose="02000503000000000000" pitchFamily="1" charset="0"/>
              </a:rPr>
              <a:t> </a:t>
            </a:r>
            <a:r>
              <a:rPr lang="ru-RU" sz="2000" dirty="0">
                <a:latin typeface="Press Start 2P" panose="02000503000000000000" pitchFamily="1" charset="0"/>
              </a:rPr>
              <a:t>модуль, содержащий главное меню</a:t>
            </a:r>
            <a:r>
              <a:rPr lang="en-US" sz="2000" dirty="0">
                <a:latin typeface="Press Start 2P" panose="02000503000000000000" pitchFamily="1" charset="0"/>
              </a:rPr>
              <a:t>, </a:t>
            </a:r>
            <a:r>
              <a:rPr lang="ru-RU" sz="2000" dirty="0">
                <a:latin typeface="Press Start 2P" panose="02000503000000000000" pitchFamily="1" charset="0"/>
              </a:rPr>
              <a:t>экран </a:t>
            </a:r>
            <a:r>
              <a:rPr lang="en-US" sz="2000" dirty="0">
                <a:latin typeface="Press Start 2P" panose="02000503000000000000" pitchFamily="1" charset="0"/>
              </a:rPr>
              <a:t>game over </a:t>
            </a:r>
            <a:r>
              <a:rPr lang="ru-RU" sz="2000" dirty="0">
                <a:latin typeface="Press Start 2P" panose="02000503000000000000" pitchFamily="1" charset="0"/>
              </a:rPr>
              <a:t>и таблицу рекордов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256FFD-A569-4769-B0E3-E52E7BB1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05" y="1026978"/>
            <a:ext cx="4452461" cy="33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ess Start 2P" panose="02000503000000000000" pitchFamily="1" charset="0"/>
              </a:rPr>
              <a:t>Menu</a:t>
            </a:r>
            <a:endParaRPr dirty="0">
              <a:latin typeface="Press Start 2P" panose="02000503000000000000" pitchFamily="1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9C7733-8099-4328-959A-AC5B24C18AE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5909" y="1298974"/>
            <a:ext cx="3850395" cy="2815825"/>
          </a:xfrm>
        </p:spPr>
        <p:txBody>
          <a:bodyPr/>
          <a:lstStyle/>
          <a:p>
            <a:pPr algn="l"/>
            <a:r>
              <a:rPr lang="en-US" sz="2000" dirty="0">
                <a:latin typeface="Press Start 2P" panose="02000503000000000000" pitchFamily="1" charset="0"/>
              </a:rPr>
              <a:t>	</a:t>
            </a:r>
            <a:r>
              <a:rPr lang="ru-RU" sz="2000" dirty="0">
                <a:latin typeface="Press Start 2P" panose="02000503000000000000" pitchFamily="1" charset="0"/>
              </a:rPr>
              <a:t>Основной</a:t>
            </a:r>
            <a:r>
              <a:rPr lang="en-US" sz="2000" dirty="0">
                <a:latin typeface="Press Start 2P" panose="02000503000000000000" pitchFamily="1" charset="0"/>
              </a:rPr>
              <a:t> </a:t>
            </a:r>
            <a:r>
              <a:rPr lang="ru-RU" sz="2000" dirty="0">
                <a:latin typeface="Press Start 2P" panose="02000503000000000000" pitchFamily="1" charset="0"/>
              </a:rPr>
              <a:t>модуль, содержащий главное меню</a:t>
            </a:r>
            <a:r>
              <a:rPr lang="en-US" sz="2000" dirty="0">
                <a:latin typeface="Press Start 2P" panose="02000503000000000000" pitchFamily="1" charset="0"/>
              </a:rPr>
              <a:t>, </a:t>
            </a:r>
            <a:r>
              <a:rPr lang="ru-RU" sz="2000" dirty="0">
                <a:latin typeface="Press Start 2P" panose="02000503000000000000" pitchFamily="1" charset="0"/>
              </a:rPr>
              <a:t>экран </a:t>
            </a:r>
            <a:r>
              <a:rPr lang="en-US" sz="2000" dirty="0">
                <a:latin typeface="Press Start 2P" panose="02000503000000000000" pitchFamily="1" charset="0"/>
              </a:rPr>
              <a:t>game over </a:t>
            </a:r>
            <a:r>
              <a:rPr lang="ru-RU" sz="2000" dirty="0">
                <a:latin typeface="Press Start 2P" panose="02000503000000000000" pitchFamily="1" charset="0"/>
              </a:rPr>
              <a:t>и таблицу рекордов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E4400-0F86-4D55-B6D4-F0CFB252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07" y="1115128"/>
            <a:ext cx="4317236" cy="32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4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Press Start 2P" panose="02000503000000000000" pitchFamily="1" charset="0"/>
              </a:rPr>
              <a:t>Ball </a:t>
            </a:r>
            <a:r>
              <a:rPr lang="ru-RU" sz="4000" dirty="0">
                <a:latin typeface="Press Start 2P" panose="02000503000000000000" pitchFamily="1" charset="0"/>
              </a:rPr>
              <a:t>и </a:t>
            </a:r>
            <a:r>
              <a:rPr lang="en-US" sz="4000" dirty="0">
                <a:latin typeface="Press Start 2P" panose="02000503000000000000" pitchFamily="1" charset="0"/>
              </a:rPr>
              <a:t>Platform</a:t>
            </a:r>
            <a:endParaRPr sz="4000" dirty="0">
              <a:latin typeface="Press Start 2P" panose="02000503000000000000" pitchFamily="1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E2C46D1-9B6C-4793-A955-9C4EAA7B6AA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8108" y="1306365"/>
            <a:ext cx="4116269" cy="3156767"/>
          </a:xfrm>
        </p:spPr>
        <p:txBody>
          <a:bodyPr/>
          <a:lstStyle/>
          <a:p>
            <a:pPr algn="just"/>
            <a:r>
              <a:rPr lang="ru-RU" sz="2000" dirty="0">
                <a:latin typeface="Press Start 2P" panose="02000503000000000000" pitchFamily="1" charset="0"/>
              </a:rPr>
              <a:t>	</a:t>
            </a:r>
            <a:r>
              <a:rPr lang="en-US" sz="2000" dirty="0">
                <a:latin typeface="Press Start 2P" panose="02000503000000000000" pitchFamily="1" charset="0"/>
              </a:rPr>
              <a:t>Class Ball </a:t>
            </a:r>
            <a:r>
              <a:rPr lang="ru-RU" sz="2000" dirty="0">
                <a:latin typeface="Press Start 2P" panose="02000503000000000000" pitchFamily="1" charset="0"/>
              </a:rPr>
              <a:t>отскакивает от платформы и </a:t>
            </a:r>
            <a:r>
              <a:rPr lang="en-US" sz="2000" dirty="0">
                <a:latin typeface="Press Start 2P" panose="02000503000000000000" pitchFamily="1" charset="0"/>
              </a:rPr>
              <a:t> </a:t>
            </a:r>
            <a:r>
              <a:rPr lang="ru-RU" sz="2000" dirty="0">
                <a:latin typeface="Press Start 2P" panose="02000503000000000000" pitchFamily="1" charset="0"/>
              </a:rPr>
              <a:t>кирпичей, </a:t>
            </a:r>
            <a:r>
              <a:rPr lang="en-US" sz="2000" dirty="0">
                <a:latin typeface="Press Start 2P" panose="02000503000000000000" pitchFamily="1" charset="0"/>
              </a:rPr>
              <a:t>class Platform</a:t>
            </a:r>
            <a:r>
              <a:rPr lang="ru-RU" sz="2000" dirty="0">
                <a:latin typeface="Press Start 2P" panose="02000503000000000000" pitchFamily="1" charset="0"/>
              </a:rPr>
              <a:t> двигается по горизонтали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AC9E4B-6EA3-4D90-949C-4C2C796D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673" y="2905779"/>
            <a:ext cx="371904" cy="37190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3B5336-933E-411B-9F46-1669C722206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7386">
            <a:off x="5684404" y="2081132"/>
            <a:ext cx="2048351" cy="68278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F57F5D-61E4-4937-872E-7597D2527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03" y="2884748"/>
            <a:ext cx="3200547" cy="27031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8BD87E-1FD2-4264-BC9B-C4270C49E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624" y="2119096"/>
            <a:ext cx="371904" cy="3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1-10 22-18-10">
            <a:hlinkClick r:id="" action="ppaction://media"/>
            <a:extLst>
              <a:ext uri="{FF2B5EF4-FFF2-40B4-BE49-F238E27FC236}">
                <a16:creationId xmlns:a16="http://schemas.microsoft.com/office/drawing/2014/main" id="{FAA82FB0-8A76-4BA4-9004-BC92A0A824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40" end="35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5644" y="1472873"/>
            <a:ext cx="5755939" cy="3237716"/>
          </a:xfrm>
          <a:prstGeom prst="rect">
            <a:avLst/>
          </a:prstGeom>
        </p:spPr>
      </p:pic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Press Start 2P" panose="02000503000000000000" pitchFamily="1" charset="0"/>
              </a:rPr>
              <a:t>Ball </a:t>
            </a:r>
            <a:r>
              <a:rPr lang="ru-RU" sz="4000" dirty="0">
                <a:latin typeface="Press Start 2P" panose="02000503000000000000" pitchFamily="1" charset="0"/>
              </a:rPr>
              <a:t>и </a:t>
            </a:r>
            <a:r>
              <a:rPr lang="en-US" sz="4000" dirty="0">
                <a:latin typeface="Press Start 2P" panose="02000503000000000000" pitchFamily="1" charset="0"/>
              </a:rPr>
              <a:t>Platform</a:t>
            </a:r>
            <a:endParaRPr sz="4000" dirty="0">
              <a:latin typeface="Press Start 2P" panose="02000503000000000000" pitchFamily="1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E2C46D1-9B6C-4793-A955-9C4EAA7B6AA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8108" y="1306365"/>
            <a:ext cx="4116269" cy="3156767"/>
          </a:xfrm>
        </p:spPr>
        <p:txBody>
          <a:bodyPr/>
          <a:lstStyle/>
          <a:p>
            <a:pPr algn="just"/>
            <a:r>
              <a:rPr lang="ru-RU" sz="2000" dirty="0">
                <a:latin typeface="Press Start 2P" panose="02000503000000000000" pitchFamily="1" charset="0"/>
              </a:rPr>
              <a:t>	Если мяч попадет в край платформы, он сделает вот так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AC9E4B-6EA3-4D90-949C-4C2C796D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673" y="2905779"/>
            <a:ext cx="371904" cy="3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0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21150" y="706337"/>
            <a:ext cx="7901700" cy="8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ixel Times" panose="00000400000000000000" pitchFamily="2" charset="0"/>
              </a:rPr>
              <a:t>GUI</a:t>
            </a:r>
            <a:endParaRPr dirty="0">
              <a:latin typeface="Pixel Times" panose="00000400000000000000" pitchFamily="2" charset="0"/>
            </a:endParaRPr>
          </a:p>
        </p:txBody>
      </p:sp>
      <p:grpSp>
        <p:nvGrpSpPr>
          <p:cNvPr id="363" name="Google Shape;363;p33"/>
          <p:cNvGrpSpPr/>
          <p:nvPr/>
        </p:nvGrpSpPr>
        <p:grpSpPr>
          <a:xfrm>
            <a:off x="8561875" y="1266275"/>
            <a:ext cx="144000" cy="3342300"/>
            <a:chOff x="8561875" y="1266275"/>
            <a:chExt cx="144000" cy="3342300"/>
          </a:xfrm>
        </p:grpSpPr>
        <p:sp>
          <p:nvSpPr>
            <p:cNvPr id="364" name="Google Shape;364;p33"/>
            <p:cNvSpPr/>
            <p:nvPr/>
          </p:nvSpPr>
          <p:spPr>
            <a:xfrm>
              <a:off x="8561875" y="1410275"/>
              <a:ext cx="144000" cy="3054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33"/>
            <p:cNvGrpSpPr/>
            <p:nvPr/>
          </p:nvGrpSpPr>
          <p:grpSpPr>
            <a:xfrm>
              <a:off x="8561875" y="1266275"/>
              <a:ext cx="144000" cy="144000"/>
              <a:chOff x="8561875" y="1266275"/>
              <a:chExt cx="144000" cy="144000"/>
            </a:xfrm>
          </p:grpSpPr>
          <p:sp>
            <p:nvSpPr>
              <p:cNvPr id="366" name="Google Shape;366;p33">
                <a:hlinkClick r:id="" action="ppaction://hlinkshowjump?jump=previousslide"/>
              </p:cNvPr>
              <p:cNvSpPr/>
              <p:nvPr/>
            </p:nvSpPr>
            <p:spPr>
              <a:xfrm>
                <a:off x="8561875" y="12662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 rot="-5400000">
                <a:off x="8594575" y="12929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33"/>
            <p:cNvGrpSpPr/>
            <p:nvPr/>
          </p:nvGrpSpPr>
          <p:grpSpPr>
            <a:xfrm>
              <a:off x="8561875" y="4464575"/>
              <a:ext cx="144000" cy="144000"/>
              <a:chOff x="8561875" y="4464575"/>
              <a:chExt cx="144000" cy="144000"/>
            </a:xfrm>
          </p:grpSpPr>
          <p:sp>
            <p:nvSpPr>
              <p:cNvPr id="369" name="Google Shape;369;p33">
                <a:hlinkClick r:id="" action="ppaction://hlinkshowjump?jump=nextslide"/>
              </p:cNvPr>
              <p:cNvSpPr/>
              <p:nvPr/>
            </p:nvSpPr>
            <p:spPr>
              <a:xfrm>
                <a:off x="8561875" y="4464575"/>
                <a:ext cx="144000" cy="1440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 rot="5400000">
                <a:off x="8594575" y="4491275"/>
                <a:ext cx="78600" cy="90600"/>
              </a:xfrm>
              <a:prstGeom prst="homePlate">
                <a:avLst>
                  <a:gd name="adj" fmla="val 110355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3"/>
          <p:cNvSpPr/>
          <p:nvPr/>
        </p:nvSpPr>
        <p:spPr>
          <a:xfrm>
            <a:off x="8566675" y="1662325"/>
            <a:ext cx="134400" cy="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3A1C2-25BE-4849-BC2E-E212B466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86" y="1030311"/>
            <a:ext cx="4932778" cy="3691828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257E9027-3E9C-49A2-88EC-23D28F858B5D}"/>
              </a:ext>
            </a:extLst>
          </p:cNvPr>
          <p:cNvSpPr/>
          <p:nvPr/>
        </p:nvSpPr>
        <p:spPr>
          <a:xfrm>
            <a:off x="1441484" y="4437163"/>
            <a:ext cx="740536" cy="2408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085D4-27B9-43AB-86EF-D22EDCD6B254}"/>
              </a:ext>
            </a:extLst>
          </p:cNvPr>
          <p:cNvSpPr txBox="1"/>
          <p:nvPr/>
        </p:nvSpPr>
        <p:spPr>
          <a:xfrm>
            <a:off x="399524" y="4370193"/>
            <a:ext cx="991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Press Start 2P" panose="02000503000000000000" pitchFamily="1" charset="0"/>
              </a:rPr>
              <a:t>Счет</a:t>
            </a: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A866851-8F13-4F4B-A713-5D57B05A716C}"/>
              </a:ext>
            </a:extLst>
          </p:cNvPr>
          <p:cNvSpPr/>
          <p:nvPr/>
        </p:nvSpPr>
        <p:spPr>
          <a:xfrm rot="8038911">
            <a:off x="7080702" y="4138130"/>
            <a:ext cx="740536" cy="2408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E67B4-7A09-4B94-97E9-12145DF8F80F}"/>
              </a:ext>
            </a:extLst>
          </p:cNvPr>
          <p:cNvSpPr txBox="1"/>
          <p:nvPr/>
        </p:nvSpPr>
        <p:spPr>
          <a:xfrm>
            <a:off x="6407239" y="3533318"/>
            <a:ext cx="201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Press Start 2P" panose="02000503000000000000" pitchFamily="1" charset="0"/>
              </a:rPr>
              <a:t>Оставшиеся жизни</a:t>
            </a:r>
          </a:p>
        </p:txBody>
      </p:sp>
      <p:pic>
        <p:nvPicPr>
          <p:cNvPr id="22" name="Picture 2" descr="негр в темноте с белыми зубами - Создать мем - Meme-arsenal.com">
            <a:extLst>
              <a:ext uri="{FF2B5EF4-FFF2-40B4-BE49-F238E27FC236}">
                <a16:creationId xmlns:a16="http://schemas.microsoft.com/office/drawing/2014/main" id="{1116BE57-D09A-4C82-9D4F-61BD017E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4" y="1707401"/>
            <a:ext cx="1883577" cy="18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304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er Portfolio by Slidesgo">
  <a:themeElements>
    <a:clrScheme name="Simple Light">
      <a:dk1>
        <a:srgbClr val="FFFFFF"/>
      </a:dk1>
      <a:lt1>
        <a:srgbClr val="666666"/>
      </a:lt1>
      <a:dk2>
        <a:srgbClr val="000000"/>
      </a:dk2>
      <a:lt2>
        <a:srgbClr val="0015FF"/>
      </a:lt2>
      <a:accent1>
        <a:srgbClr val="BDD9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212</Words>
  <Application>Microsoft Office PowerPoint</Application>
  <PresentationFormat>Экран (16:9)</PresentationFormat>
  <Paragraphs>49</Paragraphs>
  <Slides>13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Proxima Nova</vt:lpstr>
      <vt:lpstr>VTKS Bandana</vt:lpstr>
      <vt:lpstr>Press Start 2P</vt:lpstr>
      <vt:lpstr>Pixel Times</vt:lpstr>
      <vt:lpstr>VT323</vt:lpstr>
      <vt:lpstr>Lobster</vt:lpstr>
      <vt:lpstr>Arial</vt:lpstr>
      <vt:lpstr>Montserrat</vt:lpstr>
      <vt:lpstr>Software Developer Portfolio by Slidesgo</vt:lpstr>
      <vt:lpstr>Slidesgo Final Pages</vt:lpstr>
      <vt:lpstr> ARKANOID</vt:lpstr>
      <vt:lpstr>ARKANOID</vt:lpstr>
      <vt:lpstr>Структура программы</vt:lpstr>
      <vt:lpstr>Самые неинтересные</vt:lpstr>
      <vt:lpstr>Menu</vt:lpstr>
      <vt:lpstr>Menu</vt:lpstr>
      <vt:lpstr>Ball и Platform</vt:lpstr>
      <vt:lpstr>Ball и Platform</vt:lpstr>
      <vt:lpstr>GUI</vt:lpstr>
      <vt:lpstr>class Brick</vt:lpstr>
      <vt:lpstr>УРОВНИ СЛОЖНОСТИ</vt:lpstr>
      <vt:lpstr>выводы по работе, возможности для доработки и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RESHATOR ‘98</dc:title>
  <dc:creator>Hogra</dc:creator>
  <cp:lastModifiedBy>Hogra</cp:lastModifiedBy>
  <cp:revision>45</cp:revision>
  <dcterms:modified xsi:type="dcterms:W3CDTF">2023-01-20T18:37:11Z</dcterms:modified>
</cp:coreProperties>
</file>